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477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757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265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74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2036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303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054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9471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841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81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650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451E-B2EE-4C24-BE26-C6DFF55B905F}" type="datetimeFigureOut">
              <a:rPr lang="en-AU" smtClean="0"/>
              <a:t>9/07/2021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001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18" Type="http://schemas.openxmlformats.org/officeDocument/2006/relationships/image" Target="../media/image17.tiff"/><Relationship Id="rId26" Type="http://schemas.openxmlformats.org/officeDocument/2006/relationships/image" Target="../media/image25.tiff"/><Relationship Id="rId39" Type="http://schemas.openxmlformats.org/officeDocument/2006/relationships/image" Target="../media/image38.tiff"/><Relationship Id="rId3" Type="http://schemas.openxmlformats.org/officeDocument/2006/relationships/image" Target="../media/image2.tiff"/><Relationship Id="rId21" Type="http://schemas.openxmlformats.org/officeDocument/2006/relationships/image" Target="../media/image20.tiff"/><Relationship Id="rId34" Type="http://schemas.openxmlformats.org/officeDocument/2006/relationships/image" Target="../media/image33.tiff"/><Relationship Id="rId42" Type="http://schemas.openxmlformats.org/officeDocument/2006/relationships/image" Target="../media/image41.tiff"/><Relationship Id="rId47" Type="http://schemas.openxmlformats.org/officeDocument/2006/relationships/image" Target="../media/image46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5" Type="http://schemas.openxmlformats.org/officeDocument/2006/relationships/image" Target="../media/image24.tiff"/><Relationship Id="rId33" Type="http://schemas.openxmlformats.org/officeDocument/2006/relationships/image" Target="../media/image32.tiff"/><Relationship Id="rId38" Type="http://schemas.openxmlformats.org/officeDocument/2006/relationships/image" Target="../media/image37.tiff"/><Relationship Id="rId46" Type="http://schemas.openxmlformats.org/officeDocument/2006/relationships/image" Target="../media/image45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20" Type="http://schemas.openxmlformats.org/officeDocument/2006/relationships/image" Target="../media/image19.tiff"/><Relationship Id="rId29" Type="http://schemas.openxmlformats.org/officeDocument/2006/relationships/image" Target="../media/image28.tiff"/><Relationship Id="rId41" Type="http://schemas.openxmlformats.org/officeDocument/2006/relationships/image" Target="../media/image40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24" Type="http://schemas.openxmlformats.org/officeDocument/2006/relationships/image" Target="../media/image23.tiff"/><Relationship Id="rId32" Type="http://schemas.openxmlformats.org/officeDocument/2006/relationships/image" Target="../media/image31.tiff"/><Relationship Id="rId37" Type="http://schemas.openxmlformats.org/officeDocument/2006/relationships/image" Target="../media/image36.tiff"/><Relationship Id="rId40" Type="http://schemas.openxmlformats.org/officeDocument/2006/relationships/image" Target="../media/image39.tiff"/><Relationship Id="rId45" Type="http://schemas.openxmlformats.org/officeDocument/2006/relationships/image" Target="../media/image44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23" Type="http://schemas.openxmlformats.org/officeDocument/2006/relationships/image" Target="../media/image22.tiff"/><Relationship Id="rId28" Type="http://schemas.openxmlformats.org/officeDocument/2006/relationships/image" Target="../media/image27.tiff"/><Relationship Id="rId36" Type="http://schemas.openxmlformats.org/officeDocument/2006/relationships/image" Target="../media/image35.tiff"/><Relationship Id="rId10" Type="http://schemas.openxmlformats.org/officeDocument/2006/relationships/image" Target="../media/image9.tiff"/><Relationship Id="rId19" Type="http://schemas.openxmlformats.org/officeDocument/2006/relationships/image" Target="../media/image18.tiff"/><Relationship Id="rId31" Type="http://schemas.openxmlformats.org/officeDocument/2006/relationships/image" Target="../media/image30.tiff"/><Relationship Id="rId44" Type="http://schemas.openxmlformats.org/officeDocument/2006/relationships/image" Target="../media/image43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Relationship Id="rId22" Type="http://schemas.openxmlformats.org/officeDocument/2006/relationships/image" Target="../media/image21.tiff"/><Relationship Id="rId27" Type="http://schemas.openxmlformats.org/officeDocument/2006/relationships/image" Target="../media/image26.tiff"/><Relationship Id="rId30" Type="http://schemas.openxmlformats.org/officeDocument/2006/relationships/image" Target="../media/image29.tiff"/><Relationship Id="rId35" Type="http://schemas.openxmlformats.org/officeDocument/2006/relationships/image" Target="../media/image34.tiff"/><Relationship Id="rId43" Type="http://schemas.openxmlformats.org/officeDocument/2006/relationships/image" Target="../media/image42.tiff"/><Relationship Id="rId48" Type="http://schemas.openxmlformats.org/officeDocument/2006/relationships/image" Target="../media/image47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tiff"/><Relationship Id="rId3" Type="http://schemas.openxmlformats.org/officeDocument/2006/relationships/image" Target="../media/image49.tiff"/><Relationship Id="rId7" Type="http://schemas.openxmlformats.org/officeDocument/2006/relationships/image" Target="../media/image53.tiff"/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tiff"/><Relationship Id="rId5" Type="http://schemas.openxmlformats.org/officeDocument/2006/relationships/image" Target="../media/image51.tiff"/><Relationship Id="rId4" Type="http://schemas.openxmlformats.org/officeDocument/2006/relationships/image" Target="../media/image50.tiff"/><Relationship Id="rId9" Type="http://schemas.openxmlformats.org/officeDocument/2006/relationships/image" Target="../media/image55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tiff"/><Relationship Id="rId13" Type="http://schemas.openxmlformats.org/officeDocument/2006/relationships/image" Target="../media/image65.png"/><Relationship Id="rId18" Type="http://schemas.microsoft.com/office/2007/relationships/hdphoto" Target="../media/hdphoto5.wdp"/><Relationship Id="rId3" Type="http://schemas.openxmlformats.org/officeDocument/2006/relationships/image" Target="../media/image57.tiff"/><Relationship Id="rId21" Type="http://schemas.openxmlformats.org/officeDocument/2006/relationships/image" Target="../media/image69.png"/><Relationship Id="rId7" Type="http://schemas.openxmlformats.org/officeDocument/2006/relationships/image" Target="../media/image61.tiff"/><Relationship Id="rId12" Type="http://schemas.microsoft.com/office/2007/relationships/hdphoto" Target="../media/hdphoto2.wdp"/><Relationship Id="rId17" Type="http://schemas.openxmlformats.org/officeDocument/2006/relationships/image" Target="../media/image67.png"/><Relationship Id="rId2" Type="http://schemas.openxmlformats.org/officeDocument/2006/relationships/image" Target="../media/image56.tiff"/><Relationship Id="rId16" Type="http://schemas.microsoft.com/office/2007/relationships/hdphoto" Target="../media/hdphoto4.wdp"/><Relationship Id="rId20" Type="http://schemas.microsoft.com/office/2007/relationships/hdphoto" Target="../media/hdphoto6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tiff"/><Relationship Id="rId11" Type="http://schemas.openxmlformats.org/officeDocument/2006/relationships/image" Target="../media/image64.png"/><Relationship Id="rId5" Type="http://schemas.openxmlformats.org/officeDocument/2006/relationships/image" Target="../media/image59.tiff"/><Relationship Id="rId15" Type="http://schemas.openxmlformats.org/officeDocument/2006/relationships/image" Target="../media/image66.png"/><Relationship Id="rId10" Type="http://schemas.microsoft.com/office/2007/relationships/hdphoto" Target="../media/hdphoto1.wdp"/><Relationship Id="rId19" Type="http://schemas.openxmlformats.org/officeDocument/2006/relationships/image" Target="../media/image68.png"/><Relationship Id="rId4" Type="http://schemas.openxmlformats.org/officeDocument/2006/relationships/image" Target="../media/image58.tiff"/><Relationship Id="rId9" Type="http://schemas.openxmlformats.org/officeDocument/2006/relationships/image" Target="../media/image63.png"/><Relationship Id="rId14" Type="http://schemas.microsoft.com/office/2007/relationships/hdphoto" Target="../media/hdphoto3.wdp"/><Relationship Id="rId22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44030" y="371517"/>
            <a:ext cx="9285845" cy="7222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600" u="sng" dirty="0" smtClean="0"/>
              <a:t>In vivo localisation of Luteinising hormone-FITC peptides 4/3/20 </a:t>
            </a:r>
            <a:endParaRPr lang="en-AU" sz="3600" u="sng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13486" y="145492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1800" dirty="0" smtClean="0"/>
              <a:t>58 day old male mice were injected with a 300 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µl dose of 1 </a:t>
            </a:r>
            <a:r>
              <a:rPr lang="en-AU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mM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peptide-FITC  (in 30% </a:t>
            </a:r>
            <a:r>
              <a:rPr lang="en-AU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Kolliphor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-PBS) or vehicle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Treatments: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vehicle (30% </a:t>
            </a:r>
            <a:r>
              <a:rPr lang="en-AU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Kolliphor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-PBS)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GONBC35-FITC (non-specific peptide)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AU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LHa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-FITC (FITC-</a:t>
            </a:r>
            <a:r>
              <a:rPr lang="en-AU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Ahx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--MPA(GABA)SSSDAGGPRTQP-NH</a:t>
            </a:r>
            <a:r>
              <a:rPr lang="en-AU" sz="18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4. L95-FITC (FITC-Ahx-CSFPVALSSRSGPSRR-NH</a:t>
            </a:r>
            <a:r>
              <a:rPr lang="en-AU" sz="18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Eight hours post-injection, mice were euthanased using CO</a:t>
            </a:r>
            <a:r>
              <a:rPr lang="en-AU" sz="18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asphyxiation</a:t>
            </a:r>
          </a:p>
          <a:p>
            <a:pPr algn="l"/>
            <a:r>
              <a:rPr lang="en-A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Cardiac blood was collected and the mice weighed before organs were collected, weighed, and imaged using the fluorescent dissection microscope. Tissues collected: seminal vesicles, testes, epididymides, adrenal glands, kidneys, liver, spleen, brain, heart, lungs, and pituitary.</a:t>
            </a:r>
          </a:p>
          <a:p>
            <a:pPr algn="l"/>
            <a:endParaRPr lang="en-AU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8367547" y="2181249"/>
            <a:ext cx="2309977" cy="1570972"/>
            <a:chOff x="3482221" y="615001"/>
            <a:chExt cx="1434628" cy="1088344"/>
          </a:xfrm>
        </p:grpSpPr>
        <p:sp>
          <p:nvSpPr>
            <p:cNvPr id="7" name="TextBox 6"/>
            <p:cNvSpPr txBox="1"/>
            <p:nvPr/>
          </p:nvSpPr>
          <p:spPr>
            <a:xfrm>
              <a:off x="3501483" y="615001"/>
              <a:ext cx="700941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Vehicle- 30% </a:t>
              </a:r>
              <a:r>
                <a:rPr lang="en-AU" sz="1400" b="1" dirty="0" err="1" smtClean="0"/>
                <a:t>Kolliphor</a:t>
              </a:r>
              <a:endParaRPr lang="en-AU" sz="1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87605" y="652054"/>
              <a:ext cx="635989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err="1" smtClean="0"/>
                <a:t>LHa</a:t>
              </a:r>
              <a:r>
                <a:rPr lang="en-AU" sz="1400" b="1" dirty="0" smtClean="0"/>
                <a:t>-FITC</a:t>
              </a:r>
              <a:endParaRPr lang="en-AU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82221" y="1319084"/>
              <a:ext cx="660378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L95-FITC</a:t>
              </a:r>
              <a:endParaRPr lang="en-AU" sz="1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30940" y="1287043"/>
              <a:ext cx="785909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GONBC35-FITC</a:t>
              </a:r>
              <a:endParaRPr lang="en-AU" sz="1400" b="1" dirty="0"/>
            </a:p>
          </p:txBody>
        </p:sp>
        <p:cxnSp>
          <p:nvCxnSpPr>
            <p:cNvPr id="11" name="Straight Connector 10"/>
            <p:cNvCxnSpPr>
              <a:endCxn id="13" idx="2"/>
            </p:cNvCxnSpPr>
            <p:nvPr/>
          </p:nvCxnSpPr>
          <p:spPr>
            <a:xfrm>
              <a:off x="4167604" y="636588"/>
              <a:ext cx="564" cy="1066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41509" y="1177756"/>
              <a:ext cx="12802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3514561" y="652055"/>
              <a:ext cx="1307213" cy="10512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400" b="1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788001" y="1905522"/>
            <a:ext cx="148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Key to images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10308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28" y="3523619"/>
            <a:ext cx="1121739" cy="90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290" y="4472559"/>
            <a:ext cx="1121739" cy="90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98" y="5421499"/>
            <a:ext cx="1121739" cy="90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015" y="3523619"/>
            <a:ext cx="1121739" cy="90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85" y="3523619"/>
            <a:ext cx="1121739" cy="900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757" y="3523619"/>
            <a:ext cx="1121739" cy="900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84" y="4480953"/>
            <a:ext cx="1121739" cy="90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94" y="4476583"/>
            <a:ext cx="1121739" cy="900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008" y="4471501"/>
            <a:ext cx="1121739" cy="900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308" y="5427581"/>
            <a:ext cx="1121739" cy="900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932" y="5421499"/>
            <a:ext cx="1121739" cy="900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94" y="5421365"/>
            <a:ext cx="1121739" cy="900000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4824014" y="0"/>
            <a:ext cx="57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Brain</a:t>
            </a:r>
            <a:endParaRPr lang="en-AU" sz="1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1539040" y="158732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3158043" y="158730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2205068" y="-26915"/>
            <a:ext cx="1221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Adrenal gland</a:t>
            </a:r>
            <a:endParaRPr lang="en-AU" sz="1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3939463" y="147200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5416214" y="180050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9362485" y="613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Heart</a:t>
            </a:r>
            <a:endParaRPr lang="en-AU" sz="1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367759" y="147199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7726090" y="1559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2424811" y="3261715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Lung</a:t>
            </a:r>
            <a:endParaRPr lang="en-AU" sz="14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8664227" y="152614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Bright field</a:t>
            </a:r>
            <a:endParaRPr lang="en-AU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10125949" y="1559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FITC</a:t>
            </a:r>
            <a:endParaRPr lang="en-AU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9458938" y="3263527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Spleen</a:t>
            </a:r>
            <a:endParaRPr lang="en-AU" sz="14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7193334" y="3285802"/>
            <a:ext cx="542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Liver</a:t>
            </a:r>
            <a:endParaRPr lang="en-AU" sz="14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4676809" y="3256705"/>
            <a:ext cx="692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Kidney</a:t>
            </a:r>
            <a:endParaRPr lang="en-AU" sz="14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7132045" y="11021"/>
            <a:ext cx="828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Pituitary</a:t>
            </a:r>
            <a:endParaRPr lang="en-AU" sz="1400" b="1" dirty="0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872" y="5421499"/>
            <a:ext cx="1121739" cy="9000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657" y="3524464"/>
            <a:ext cx="1121739" cy="9000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873" y="4472559"/>
            <a:ext cx="1121739" cy="9000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39" y="5421365"/>
            <a:ext cx="1121739" cy="9000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561" y="3523619"/>
            <a:ext cx="1121739" cy="9000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39" y="4472559"/>
            <a:ext cx="1121739" cy="900000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455" y="4472559"/>
            <a:ext cx="1121739" cy="900000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53" y="3523619"/>
            <a:ext cx="1121739" cy="900000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15" y="5421365"/>
            <a:ext cx="1121739" cy="900000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077" y="3523619"/>
            <a:ext cx="1121739" cy="900000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719" y="4467469"/>
            <a:ext cx="1121739" cy="900000"/>
          </a:xfrm>
          <a:prstGeom prst="rect">
            <a:avLst/>
          </a:prstGeom>
        </p:spPr>
      </p:pic>
      <p:sp>
        <p:nvSpPr>
          <p:cNvPr id="112" name="TextBox 111"/>
          <p:cNvSpPr txBox="1"/>
          <p:nvPr/>
        </p:nvSpPr>
        <p:spPr>
          <a:xfrm>
            <a:off x="1037438" y="37889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</a:t>
            </a:r>
            <a:endParaRPr lang="en-AU" dirty="0"/>
          </a:p>
        </p:txBody>
      </p:sp>
      <p:sp>
        <p:nvSpPr>
          <p:cNvPr id="113" name="TextBox 112"/>
          <p:cNvSpPr txBox="1"/>
          <p:nvPr/>
        </p:nvSpPr>
        <p:spPr>
          <a:xfrm>
            <a:off x="1033274" y="47207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2</a:t>
            </a:r>
            <a:endParaRPr lang="en-AU" dirty="0"/>
          </a:p>
        </p:txBody>
      </p:sp>
      <p:sp>
        <p:nvSpPr>
          <p:cNvPr id="115" name="TextBox 114"/>
          <p:cNvSpPr txBox="1"/>
          <p:nvPr/>
        </p:nvSpPr>
        <p:spPr>
          <a:xfrm>
            <a:off x="1033588" y="5715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3</a:t>
            </a:r>
            <a:endParaRPr lang="en-AU" dirty="0"/>
          </a:p>
        </p:txBody>
      </p:sp>
      <p:grpSp>
        <p:nvGrpSpPr>
          <p:cNvPr id="118" name="Group 117"/>
          <p:cNvGrpSpPr/>
          <p:nvPr/>
        </p:nvGrpSpPr>
        <p:grpSpPr>
          <a:xfrm>
            <a:off x="471820" y="374573"/>
            <a:ext cx="10353140" cy="2838010"/>
            <a:chOff x="471820" y="374573"/>
            <a:chExt cx="10353140" cy="283801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8291" y="421449"/>
              <a:ext cx="1121739" cy="90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6698" y="1365049"/>
              <a:ext cx="1121739" cy="90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6698" y="2308546"/>
              <a:ext cx="1121739" cy="900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0216" y="2309372"/>
              <a:ext cx="1121739" cy="900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9036" y="423939"/>
              <a:ext cx="1121739" cy="90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0217" y="1367518"/>
              <a:ext cx="1121739" cy="900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0341" y="417071"/>
              <a:ext cx="1121739" cy="90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7664" y="421449"/>
              <a:ext cx="1121739" cy="90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9504" y="1357933"/>
              <a:ext cx="1121739" cy="900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0194" y="1357933"/>
              <a:ext cx="1121739" cy="900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2271" y="2295037"/>
              <a:ext cx="1121739" cy="900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0758" y="2300556"/>
              <a:ext cx="1121739" cy="900000"/>
            </a:xfrm>
            <a:prstGeom prst="rect">
              <a:avLst/>
            </a:prstGeom>
          </p:spPr>
        </p:pic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1518554" y="374573"/>
              <a:ext cx="1200510" cy="1079164"/>
              <a:chOff x="3480700" y="654099"/>
              <a:chExt cx="1484793" cy="1134218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3480700" y="687203"/>
                <a:ext cx="861334" cy="328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100" b="1" dirty="0" smtClean="0">
                    <a:solidFill>
                      <a:schemeClr val="bg1"/>
                    </a:solidFill>
                  </a:rPr>
                  <a:t>Vehicle</a:t>
                </a:r>
                <a:endParaRPr lang="en-AU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201735" y="654099"/>
                <a:ext cx="635988" cy="579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 err="1" smtClean="0">
                    <a:solidFill>
                      <a:schemeClr val="bg1"/>
                    </a:solidFill>
                  </a:rPr>
                  <a:t>LHa</a:t>
                </a:r>
                <a:r>
                  <a:rPr lang="en-AU" sz="1200" b="1" dirty="0" smtClean="0">
                    <a:solidFill>
                      <a:schemeClr val="bg1"/>
                    </a:solidFill>
                  </a:rPr>
                  <a:t>-FITC</a:t>
                </a:r>
                <a:endParaRPr lang="en-AU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554856" y="1208549"/>
                <a:ext cx="660378" cy="579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 smtClean="0">
                    <a:solidFill>
                      <a:schemeClr val="bg1"/>
                    </a:solidFill>
                  </a:rPr>
                  <a:t>L95-FITC</a:t>
                </a:r>
                <a:endParaRPr lang="en-AU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179584" y="1187745"/>
                <a:ext cx="785909" cy="579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 smtClean="0">
                    <a:solidFill>
                      <a:schemeClr val="bg1"/>
                    </a:solidFill>
                  </a:rPr>
                  <a:t>G35-FITC</a:t>
                </a:r>
                <a:endParaRPr lang="en-AU" sz="12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7648" y="2302978"/>
              <a:ext cx="1121739" cy="900000"/>
            </a:xfrm>
            <a:prstGeom prst="rect">
              <a:avLst/>
            </a:prstGeom>
          </p:spPr>
        </p:pic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7649" y="422786"/>
              <a:ext cx="1121739" cy="900000"/>
            </a:xfrm>
            <a:prstGeom prst="rect">
              <a:avLst/>
            </a:prstGeom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3262" y="1360710"/>
              <a:ext cx="1121739" cy="900000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0742" y="2312583"/>
              <a:ext cx="1121739" cy="900000"/>
            </a:xfrm>
            <a:prstGeom prst="rect">
              <a:avLst/>
            </a:prstGeom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6146" y="1360710"/>
              <a:ext cx="1121739" cy="900000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6669" y="422786"/>
              <a:ext cx="1121739" cy="900000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051" y="1360710"/>
              <a:ext cx="1121739" cy="900000"/>
            </a:xfrm>
            <a:prstGeom prst="rect">
              <a:avLst/>
            </a:prstGeom>
          </p:spPr>
        </p:pic>
        <p:pic>
          <p:nvPicPr>
            <p:cNvPr id="92" name="Picture 91"/>
            <p:cNvPicPr>
              <a:picLocks noChangeAspect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708" y="2302978"/>
              <a:ext cx="1121739" cy="900000"/>
            </a:xfrm>
            <a:prstGeom prst="rect">
              <a:avLst/>
            </a:prstGeom>
          </p:spPr>
        </p:pic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7935" y="419174"/>
              <a:ext cx="1121739" cy="900000"/>
            </a:xfrm>
            <a:prstGeom prst="rect">
              <a:avLst/>
            </a:prstGeom>
          </p:spPr>
        </p:pic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3221" y="2290812"/>
              <a:ext cx="1121739" cy="900000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2747" y="417071"/>
              <a:ext cx="1121739" cy="900000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2747" y="1357321"/>
              <a:ext cx="1121739" cy="900000"/>
            </a:xfrm>
            <a:prstGeom prst="rect">
              <a:avLst/>
            </a:prstGeom>
          </p:spPr>
        </p:pic>
        <p:sp>
          <p:nvSpPr>
            <p:cNvPr id="110" name="TextBox 109"/>
            <p:cNvSpPr txBox="1"/>
            <p:nvPr/>
          </p:nvSpPr>
          <p:spPr>
            <a:xfrm>
              <a:off x="1032864" y="6894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1</a:t>
              </a:r>
              <a:endParaRPr lang="en-AU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1033274" y="167326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2</a:t>
              </a:r>
              <a:endParaRPr lang="en-AU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033274" y="26604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3</a:t>
              </a:r>
              <a:endParaRPr lang="en-AU" dirty="0"/>
            </a:p>
          </p:txBody>
        </p:sp>
        <p:sp>
          <p:nvSpPr>
            <p:cNvPr id="116" name="TextBox 115"/>
            <p:cNvSpPr txBox="1"/>
            <p:nvPr/>
          </p:nvSpPr>
          <p:spPr>
            <a:xfrm rot="16200000">
              <a:off x="135029" y="1688996"/>
              <a:ext cx="1042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Replicate</a:t>
              </a:r>
              <a:endParaRPr lang="en-AU" dirty="0"/>
            </a:p>
          </p:txBody>
        </p:sp>
      </p:grpSp>
      <p:sp>
        <p:nvSpPr>
          <p:cNvPr id="117" name="TextBox 116"/>
          <p:cNvSpPr txBox="1"/>
          <p:nvPr/>
        </p:nvSpPr>
        <p:spPr>
          <a:xfrm rot="16200000">
            <a:off x="137452" y="4698632"/>
            <a:ext cx="104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Replicate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3384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131587" y="349127"/>
            <a:ext cx="3256823" cy="4789872"/>
            <a:chOff x="1131587" y="349127"/>
            <a:chExt cx="3256823" cy="47898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390" y="952570"/>
              <a:ext cx="1121739" cy="90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388" y="1895181"/>
              <a:ext cx="1121739" cy="90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387" y="4167542"/>
              <a:ext cx="1121739" cy="90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1695" y="2837792"/>
              <a:ext cx="1121739" cy="90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671" y="2837792"/>
              <a:ext cx="1121739" cy="90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671" y="952445"/>
              <a:ext cx="1121739" cy="90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671" y="1891037"/>
              <a:ext cx="1121739" cy="900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671" y="4167542"/>
              <a:ext cx="1121739" cy="900000"/>
            </a:xfrm>
            <a:prstGeom prst="rect">
              <a:avLst/>
            </a:prstGeom>
          </p:spPr>
        </p:pic>
        <p:grpSp>
          <p:nvGrpSpPr>
            <p:cNvPr id="23" name="Group 22"/>
            <p:cNvGrpSpPr>
              <a:grpSpLocks noChangeAspect="1"/>
            </p:cNvGrpSpPr>
            <p:nvPr/>
          </p:nvGrpSpPr>
          <p:grpSpPr>
            <a:xfrm>
              <a:off x="2076219" y="875083"/>
              <a:ext cx="1200510" cy="1182312"/>
              <a:chOff x="3480700" y="654099"/>
              <a:chExt cx="1484793" cy="113421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3480700" y="687203"/>
                <a:ext cx="861334" cy="328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100" b="1" dirty="0" smtClean="0">
                    <a:solidFill>
                      <a:schemeClr val="bg1"/>
                    </a:solidFill>
                  </a:rPr>
                  <a:t>Vehicle</a:t>
                </a:r>
                <a:endParaRPr lang="en-AU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201735" y="654099"/>
                <a:ext cx="635988" cy="579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 err="1" smtClean="0">
                    <a:solidFill>
                      <a:schemeClr val="bg1"/>
                    </a:solidFill>
                  </a:rPr>
                  <a:t>LHa</a:t>
                </a:r>
                <a:r>
                  <a:rPr lang="en-AU" sz="1200" b="1" dirty="0" smtClean="0">
                    <a:solidFill>
                      <a:schemeClr val="bg1"/>
                    </a:solidFill>
                  </a:rPr>
                  <a:t>-FITC</a:t>
                </a:r>
                <a:endParaRPr lang="en-AU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554856" y="1208549"/>
                <a:ext cx="660378" cy="579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 smtClean="0">
                    <a:solidFill>
                      <a:schemeClr val="bg1"/>
                    </a:solidFill>
                  </a:rPr>
                  <a:t>L95-FITC</a:t>
                </a:r>
                <a:endParaRPr lang="en-AU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179584" y="1187745"/>
                <a:ext cx="785909" cy="579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 smtClean="0">
                    <a:solidFill>
                      <a:schemeClr val="bg1"/>
                    </a:solidFill>
                  </a:rPr>
                  <a:t>G35-FITC</a:t>
                </a:r>
                <a:endParaRPr lang="en-AU" sz="12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289023" y="602182"/>
              <a:ext cx="9877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/>
                <a:t>Bright field</a:t>
              </a:r>
              <a:endParaRPr lang="en-AU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623776" y="644668"/>
              <a:ext cx="4919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 smtClean="0"/>
                <a:t>FITC</a:t>
              </a:r>
              <a:endParaRPr lang="en-AU" sz="14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680475" y="3859765"/>
              <a:ext cx="13195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b="1" dirty="0" smtClean="0"/>
                <a:t>Seminal vesicle</a:t>
              </a:r>
              <a:endParaRPr lang="en-AU" sz="14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821914" y="349127"/>
              <a:ext cx="998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b="1" dirty="0" smtClean="0"/>
                <a:t>Epididymis</a:t>
              </a:r>
              <a:endParaRPr lang="en-AU" sz="14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94782" y="12466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1</a:t>
              </a:r>
              <a:endParaRPr lang="en-A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90618" y="21784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2</a:t>
              </a:r>
              <a:endParaRPr lang="en-AU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90932" y="317356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3</a:t>
              </a:r>
              <a:endParaRPr lang="en-AU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794796" y="2156371"/>
              <a:ext cx="1042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Replicate</a:t>
              </a:r>
              <a:endParaRPr lang="en-AU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90618" y="452641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2</a:t>
              </a:r>
              <a:endParaRPr lang="en-AU" dirty="0"/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794797" y="4432876"/>
              <a:ext cx="1042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Replicate</a:t>
              </a:r>
              <a:endParaRPr lang="en-AU" dirty="0"/>
            </a:p>
          </p:txBody>
        </p:sp>
      </p:grpSp>
    </p:spTree>
    <p:extLst>
      <p:ext uri="{BB962C8B-B14F-4D97-AF65-F5344CB8AC3E}">
        <p14:creationId xmlns:p14="http://schemas.microsoft.com/office/powerpoint/2010/main" val="669771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31" y="2674815"/>
            <a:ext cx="1794783" cy="14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07" y="4170726"/>
            <a:ext cx="1794783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07" y="1194823"/>
            <a:ext cx="1794783" cy="144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83" y="2680598"/>
            <a:ext cx="1794782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83" y="1202261"/>
            <a:ext cx="1794782" cy="144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165" y="1202261"/>
            <a:ext cx="1794782" cy="144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176" y="2689187"/>
            <a:ext cx="1794782" cy="14400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847782" y="1314361"/>
            <a:ext cx="1984041" cy="1216738"/>
            <a:chOff x="3480672" y="704398"/>
            <a:chExt cx="1437748" cy="888295"/>
          </a:xfrm>
        </p:grpSpPr>
        <p:sp>
          <p:nvSpPr>
            <p:cNvPr id="29" name="TextBox 28"/>
            <p:cNvSpPr txBox="1"/>
            <p:nvPr/>
          </p:nvSpPr>
          <p:spPr>
            <a:xfrm>
              <a:off x="3541509" y="704398"/>
              <a:ext cx="700941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Vehicle- 30% </a:t>
              </a:r>
              <a:r>
                <a:rPr lang="en-AU" sz="1400" b="1" dirty="0" err="1" smtClean="0"/>
                <a:t>Kolliphor</a:t>
              </a:r>
              <a:endParaRPr lang="en-AU" sz="14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59904" y="798929"/>
              <a:ext cx="635989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err="1" smtClean="0"/>
                <a:t>LHa</a:t>
              </a:r>
              <a:r>
                <a:rPr lang="en-AU" sz="1400" b="1" dirty="0" smtClean="0"/>
                <a:t>-FITC</a:t>
              </a:r>
              <a:endParaRPr lang="en-AU" sz="14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80672" y="1290322"/>
              <a:ext cx="660378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L95-FITC</a:t>
              </a:r>
              <a:endParaRPr lang="en-AU" sz="14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32511" y="1230215"/>
              <a:ext cx="785909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GONBC35-FITC</a:t>
              </a:r>
              <a:endParaRPr lang="en-AU" sz="1400" b="1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806" y="2674815"/>
            <a:ext cx="1794782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806" y="4173746"/>
            <a:ext cx="1794782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15" y="1202261"/>
            <a:ext cx="1794782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699" y="2674815"/>
            <a:ext cx="179478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699" y="1202261"/>
            <a:ext cx="1794783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5629" y="2689187"/>
            <a:ext cx="1794783" cy="144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5630" y="1202261"/>
            <a:ext cx="1794783" cy="1440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236213" y="840745"/>
            <a:ext cx="1008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Bright field</a:t>
            </a:r>
            <a:endParaRPr lang="en-AU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261775" y="8426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FITC</a:t>
            </a:r>
            <a:endParaRPr lang="en-AU" sz="1400" b="1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-251474" y="2633850"/>
            <a:ext cx="1125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Testis/image</a:t>
            </a:r>
            <a:endParaRPr lang="en-AU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906475" y="847558"/>
            <a:ext cx="1008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Bright field</a:t>
            </a:r>
            <a:endParaRPr lang="en-AU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006593" y="847558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FITC</a:t>
            </a:r>
            <a:endParaRPr lang="en-AU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8713630" y="847558"/>
            <a:ext cx="1008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Bright field</a:t>
            </a:r>
            <a:endParaRPr lang="en-AU" sz="1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0916379" y="8426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 smtClean="0"/>
              <a:t>FITC</a:t>
            </a:r>
            <a:endParaRPr lang="en-AU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498586" y="4914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1</a:t>
            </a:r>
            <a:endParaRPr lang="en-AU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374180" y="4782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2</a:t>
            </a:r>
            <a:endParaRPr lang="en-A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10007171" y="4782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3</a:t>
            </a:r>
            <a:endParaRPr lang="en-AU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733671" y="94352"/>
            <a:ext cx="1061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Replicate</a:t>
            </a:r>
            <a:endParaRPr lang="en-A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470327" y="325061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B1</a:t>
            </a:r>
            <a:endParaRPr lang="en-A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70327" y="173590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A1</a:t>
            </a:r>
            <a:endParaRPr lang="en-A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465132" y="47856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A2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2333012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8BEE6BE70B174EA6C53D44417107C9" ma:contentTypeVersion="19" ma:contentTypeDescription="Create a new document." ma:contentTypeScope="" ma:versionID="0e211dad47d0dc891d7c9d06744c9269">
  <xsd:schema xmlns:xsd="http://www.w3.org/2001/XMLSchema" xmlns:xs="http://www.w3.org/2001/XMLSchema" xmlns:p="http://schemas.microsoft.com/office/2006/metadata/properties" xmlns:ns2="6807df41-5789-4dc6-9739-d1ad7e8b783d" xmlns:ns3="478ba45d-2061-425a-a043-819229435fed" xmlns:ns4="ae5394b7-e16c-4952-833f-5730ecb68a4d" targetNamespace="http://schemas.microsoft.com/office/2006/metadata/properties" ma:root="true" ma:fieldsID="19d614ee3b92be03f299b981dad514a7" ns2:_="" ns3:_="" ns4:_="">
    <xsd:import namespace="6807df41-5789-4dc6-9739-d1ad7e8b783d"/>
    <xsd:import namespace="478ba45d-2061-425a-a043-819229435fed"/>
    <xsd:import namespace="ae5394b7-e16c-4952-833f-5730ecb68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Category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07df41-5789-4dc6-9739-d1ad7e8b78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Category" ma:index="20" nillable="true" ma:displayName="Category" ma:format="Dropdown" ma:indexed="true" ma:internalName="Category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3abdcd4-f995-4be8-8c9c-da1b1eb6b5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8ba45d-2061-425a-a043-819229435fe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394b7-e16c-4952-833f-5730ecb68a4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02c46927-4c21-4f19-ad46-dafdc635213a}" ma:internalName="TaxCatchAll" ma:showField="CatchAllData" ma:web="478ba45d-2061-425a-a043-819229435f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07df41-5789-4dc6-9739-d1ad7e8b783d">
      <Terms xmlns="http://schemas.microsoft.com/office/infopath/2007/PartnerControls"/>
    </lcf76f155ced4ddcb4097134ff3c332f>
    <TaxCatchAll xmlns="ae5394b7-e16c-4952-833f-5730ecb68a4d" xsi:nil="true"/>
    <Category xmlns="6807df41-5789-4dc6-9739-d1ad7e8b783d" xsi:nil="true"/>
  </documentManagement>
</p:properties>
</file>

<file path=customXml/itemProps1.xml><?xml version="1.0" encoding="utf-8"?>
<ds:datastoreItem xmlns:ds="http://schemas.openxmlformats.org/officeDocument/2006/customXml" ds:itemID="{34AF3C66-1E37-47BC-8228-B83548A12EF7}"/>
</file>

<file path=customXml/itemProps2.xml><?xml version="1.0" encoding="utf-8"?>
<ds:datastoreItem xmlns:ds="http://schemas.openxmlformats.org/officeDocument/2006/customXml" ds:itemID="{42B8D85D-679A-4CE9-9254-3A7747AC0F7F}"/>
</file>

<file path=customXml/itemProps3.xml><?xml version="1.0" encoding="utf-8"?>
<ds:datastoreItem xmlns:ds="http://schemas.openxmlformats.org/officeDocument/2006/customXml" ds:itemID="{16A040E1-766C-4C97-AF6A-7D6F6834E39C}"/>
</file>

<file path=docProps/app.xml><?xml version="1.0" encoding="utf-8"?>
<Properties xmlns="http://schemas.openxmlformats.org/officeDocument/2006/extended-properties" xmlns:vt="http://schemas.openxmlformats.org/officeDocument/2006/docPropsVTypes">
  <TotalTime>3389</TotalTime>
  <Words>207</Words>
  <Application>Microsoft Office PowerPoint</Application>
  <PresentationFormat>Widescreen</PresentationFormat>
  <Paragraphs>74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Newcastle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Fraser</dc:creator>
  <cp:lastModifiedBy>Barbara Fraser</cp:lastModifiedBy>
  <cp:revision>38</cp:revision>
  <dcterms:created xsi:type="dcterms:W3CDTF">2020-03-14T02:28:16Z</dcterms:created>
  <dcterms:modified xsi:type="dcterms:W3CDTF">2021-07-09T01:07:33Z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0x010100F98BEE6BE70B174EA6C53D44417107C9</vt:lpwstr>
  </property>
</Properties>
</file>